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  <p:sldMasterId id="2147483835" r:id="rId2"/>
  </p:sldMasterIdLst>
  <p:notesMasterIdLst>
    <p:notesMasterId r:id="rId17"/>
  </p:notesMasterIdLst>
  <p:handoutMasterIdLst>
    <p:handoutMasterId r:id="rId18"/>
  </p:handoutMasterIdLst>
  <p:sldIdLst>
    <p:sldId id="277" r:id="rId3"/>
    <p:sldId id="284" r:id="rId4"/>
    <p:sldId id="315" r:id="rId5"/>
    <p:sldId id="320" r:id="rId6"/>
    <p:sldId id="319" r:id="rId7"/>
    <p:sldId id="323" r:id="rId8"/>
    <p:sldId id="322" r:id="rId9"/>
    <p:sldId id="330" r:id="rId10"/>
    <p:sldId id="324" r:id="rId11"/>
    <p:sldId id="325" r:id="rId12"/>
    <p:sldId id="326" r:id="rId13"/>
    <p:sldId id="327" r:id="rId14"/>
    <p:sldId id="329" r:id="rId15"/>
    <p:sldId id="331" r:id="rId16"/>
  </p:sldIdLst>
  <p:sldSz cx="9144000" cy="6858000" type="screen4x3"/>
  <p:notesSz cx="6794500" cy="9906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 UND INHALT" id="{EE235A36-39B4-4349-9861-25AD04D11B19}">
          <p14:sldIdLst>
            <p14:sldId id="277"/>
            <p14:sldId id="284"/>
          </p14:sldIdLst>
        </p14:section>
        <p14:section name="ZWISCHENFOLIEN" id="{455B065C-300A-7747-A2F7-8487E134A03B}">
          <p14:sldIdLst/>
        </p14:section>
        <p14:section name="TEXTFOLIEN" id="{3F10B530-848E-5548-9195-E17A1F44DCA0}">
          <p14:sldIdLst>
            <p14:sldId id="315"/>
            <p14:sldId id="320"/>
            <p14:sldId id="319"/>
            <p14:sldId id="323"/>
            <p14:sldId id="322"/>
            <p14:sldId id="330"/>
            <p14:sldId id="324"/>
            <p14:sldId id="325"/>
            <p14:sldId id="326"/>
            <p14:sldId id="327"/>
            <p14:sldId id="329"/>
            <p14:sldId id="331"/>
          </p14:sldIdLst>
        </p14:section>
        <p14:section name="BILD-,GRAFIK-,MEDIENFOLIEN" id="{8CC520A9-DEAC-C24D-861F-D4CAE5620502}">
          <p14:sldIdLst/>
        </p14:section>
        <p14:section name="DIAGRAMM- UND INFOLIEN" id="{2A76A3A5-FD9E-B443-A51B-B2CF89E9396F}">
          <p14:sldIdLst/>
        </p14:section>
        <p14:section name="Endfolie" id="{1A460E88-E5AA-3347-BBF5-B56C2F51650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32A"/>
    <a:srgbClr val="8C0000"/>
    <a:srgbClr val="FF3100"/>
    <a:srgbClr val="FF2600"/>
    <a:srgbClr val="D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0909"/>
  </p:normalViewPr>
  <p:slideViewPr>
    <p:cSldViewPr snapToObjects="1" showGuides="1">
      <p:cViewPr>
        <p:scale>
          <a:sx n="120" d="100"/>
          <a:sy n="120" d="100"/>
        </p:scale>
        <p:origin x="-66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117" d="100"/>
          <a:sy n="117" d="100"/>
        </p:scale>
        <p:origin x="39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6299"/>
          </a:xfrm>
          <a:prstGeom prst="rect">
            <a:avLst/>
          </a:prstGeom>
        </p:spPr>
        <p:txBody>
          <a:bodyPr vert="horz" lIns="88093" tIns="44047" rIns="88093" bIns="4404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496" y="1"/>
            <a:ext cx="2944486" cy="496299"/>
          </a:xfrm>
          <a:prstGeom prst="rect">
            <a:avLst/>
          </a:prstGeom>
        </p:spPr>
        <p:txBody>
          <a:bodyPr vert="horz" lIns="88093" tIns="44047" rIns="88093" bIns="44047" rtlCol="0"/>
          <a:lstStyle>
            <a:lvl1pPr algn="r">
              <a:defRPr sz="1200"/>
            </a:lvl1pPr>
          </a:lstStyle>
          <a:p>
            <a:fld id="{417B6529-229E-0B49-A600-203989F581CF}" type="datetimeFigureOut">
              <a:rPr lang="de-DE" smtClean="0"/>
              <a:t>01.08.2018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9701"/>
            <a:ext cx="2944486" cy="496299"/>
          </a:xfrm>
          <a:prstGeom prst="rect">
            <a:avLst/>
          </a:prstGeom>
        </p:spPr>
        <p:txBody>
          <a:bodyPr vert="horz" lIns="88093" tIns="44047" rIns="88093" bIns="4404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496" y="9409701"/>
            <a:ext cx="2944486" cy="496299"/>
          </a:xfrm>
          <a:prstGeom prst="rect">
            <a:avLst/>
          </a:prstGeom>
        </p:spPr>
        <p:txBody>
          <a:bodyPr vert="horz" lIns="88093" tIns="44047" rIns="88093" bIns="44047" rtlCol="0" anchor="b"/>
          <a:lstStyle>
            <a:lvl1pPr algn="r">
              <a:defRPr sz="1200"/>
            </a:lvl1pPr>
          </a:lstStyle>
          <a:p>
            <a:fld id="{5F1C21B0-C3C5-FE4C-896B-5A10F4A9C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167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6299"/>
          </a:xfrm>
          <a:prstGeom prst="rect">
            <a:avLst/>
          </a:prstGeom>
        </p:spPr>
        <p:txBody>
          <a:bodyPr vert="horz" lIns="88093" tIns="44047" rIns="88093" bIns="4404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496" y="1"/>
            <a:ext cx="2944486" cy="496299"/>
          </a:xfrm>
          <a:prstGeom prst="rect">
            <a:avLst/>
          </a:prstGeom>
        </p:spPr>
        <p:txBody>
          <a:bodyPr vert="horz" lIns="88093" tIns="44047" rIns="88093" bIns="44047" rtlCol="0"/>
          <a:lstStyle>
            <a:lvl1pPr algn="r">
              <a:defRPr sz="1200"/>
            </a:lvl1pPr>
          </a:lstStyle>
          <a:p>
            <a:fld id="{29D81B77-36DE-454C-A3E7-30AB4CBEC1A0}" type="datetimeFigureOut">
              <a:rPr lang="de-DE" smtClean="0"/>
              <a:t>01.08.2018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093" tIns="44047" rIns="88093" bIns="4404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47" y="4767849"/>
            <a:ext cx="5436208" cy="3899709"/>
          </a:xfrm>
          <a:prstGeom prst="rect">
            <a:avLst/>
          </a:prstGeom>
        </p:spPr>
        <p:txBody>
          <a:bodyPr vert="horz" lIns="88093" tIns="44047" rIns="88093" bIns="44047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9701"/>
            <a:ext cx="2944486" cy="496299"/>
          </a:xfrm>
          <a:prstGeom prst="rect">
            <a:avLst/>
          </a:prstGeom>
        </p:spPr>
        <p:txBody>
          <a:bodyPr vert="horz" lIns="88093" tIns="44047" rIns="88093" bIns="4404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496" y="9409701"/>
            <a:ext cx="2944486" cy="496299"/>
          </a:xfrm>
          <a:prstGeom prst="rect">
            <a:avLst/>
          </a:prstGeom>
        </p:spPr>
        <p:txBody>
          <a:bodyPr vert="horz" lIns="88093" tIns="44047" rIns="88093" bIns="44047" rtlCol="0" anchor="b"/>
          <a:lstStyle>
            <a:lvl1pPr algn="r">
              <a:defRPr sz="1200"/>
            </a:lvl1pPr>
          </a:lstStyle>
          <a:p>
            <a:fld id="{4E5067E7-12E0-6541-8452-2D9CD2E63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80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452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9600">
            <a:spAutoFit/>
          </a:bodyPr>
          <a:lstStyle>
            <a:lvl1pPr marL="0" indent="0" algn="l">
              <a:lnSpc>
                <a:spcPct val="100000"/>
              </a:lnSpc>
              <a:buNone/>
              <a:defRPr sz="2400" cap="all" baseline="0">
                <a:solidFill>
                  <a:schemeClr val="accent4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00000">
            <a:off x="2531491" y="1082338"/>
            <a:ext cx="2880000" cy="2873239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00000">
            <a:off x="2891490" y="1846444"/>
            <a:ext cx="2160000" cy="1345025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0000">
            <a:off x="5662827" y="804519"/>
            <a:ext cx="2868171" cy="28732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580432"/>
            <a:ext cx="9144000" cy="6574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6000" anchor="b" anchorCtr="0">
            <a:spAutoFit/>
          </a:bodyPr>
          <a:lstStyle>
            <a:lvl1pPr algn="l">
              <a:defRPr sz="3800" cap="all" baseline="0">
                <a:solidFill>
                  <a:schemeClr val="accent1"/>
                </a:solidFill>
                <a:latin typeface="Arial Narrow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81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 mit Infoka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55650" y="1844675"/>
            <a:ext cx="3672334" cy="417671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24799" y="2276872"/>
            <a:ext cx="3672333" cy="490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44000" tIns="144000" rIns="144000" bIns="144000" numCol="1" spcCol="360000">
            <a:sp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50000"/>
              <a:buFont typeface="Wingdings" charset="2"/>
              <a:buChar char="§"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Wichtige Punkte aufzählen</a:t>
            </a:r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724799" y="1844675"/>
            <a:ext cx="3672334" cy="432197"/>
          </a:xfrm>
          <a:prstGeom prst="rect">
            <a:avLst/>
          </a:prstGeom>
          <a:solidFill>
            <a:srgbClr val="D8232A"/>
          </a:solidFill>
        </p:spPr>
        <p:txBody>
          <a:bodyPr lIns="144000" tIns="144000" rIns="144000" bIns="14400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cap="all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TITEL KASTEN EINFÜGEN EINZEILIG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900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 mit TIPP und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55650" y="1844675"/>
            <a:ext cx="3672334" cy="200055"/>
          </a:xfrm>
          <a:prstGeom prst="rect">
            <a:avLst/>
          </a:prstGeom>
        </p:spPr>
        <p:txBody>
          <a:bodyPr lIns="0" tIns="0" rIns="0" bIns="0" numCol="1" spcCol="36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55651" y="5130411"/>
            <a:ext cx="3672333" cy="8909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44000" tIns="144000" rIns="144000" bIns="144000" numCol="1" spcCol="36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50000"/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Wichtigen Punkt aufzählen </a:t>
            </a:r>
            <a:r>
              <a:rPr lang="de-DE" dirty="0" err="1" smtClean="0"/>
              <a:t>max</a:t>
            </a:r>
            <a:r>
              <a:rPr lang="de-DE" dirty="0" smtClean="0"/>
              <a:t> 3 Zeilen. Auf Grund der Animation immer am unteren Ende einer Seite </a:t>
            </a:r>
            <a:r>
              <a:rPr lang="de-DE" dirty="0" err="1" smtClean="0"/>
              <a:t>plazieren</a:t>
            </a:r>
            <a:r>
              <a:rPr lang="de-DE" dirty="0" smtClean="0"/>
              <a:t>.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1" y="4698214"/>
            <a:ext cx="3672334" cy="432197"/>
          </a:xfrm>
          <a:prstGeom prst="rect">
            <a:avLst/>
          </a:prstGeom>
          <a:solidFill>
            <a:srgbClr val="D8232A"/>
          </a:solidFill>
        </p:spPr>
        <p:txBody>
          <a:bodyPr lIns="144000" tIns="144000" rIns="144000" bIns="14400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cap="all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TITEL EINFÜGEN (z.B.: TIPP)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08630" y="1844674"/>
            <a:ext cx="3672334" cy="4159471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342900" indent="-34290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00000"/>
              <a:buFont typeface="+mj-lt"/>
              <a:buAutoNum type="arabicPeriod"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Aufzählung mit Nummerierung oder </a:t>
            </a:r>
            <a:r>
              <a:rPr lang="de-DE" dirty="0" err="1" smtClean="0"/>
              <a:t>BulletPoints</a:t>
            </a:r>
            <a:r>
              <a:rPr lang="de-DE" dirty="0" smtClean="0"/>
              <a:t> einfügen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oder Text (</a:t>
            </a:r>
            <a:r>
              <a:rPr lang="de-DE" dirty="0" err="1" smtClean="0"/>
              <a:t>BulletPoints</a:t>
            </a:r>
            <a:r>
              <a:rPr lang="de-DE" dirty="0" smtClean="0"/>
              <a:t> löschen)</a:t>
            </a:r>
          </a:p>
          <a:p>
            <a:pPr lv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130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>
        <p:tmplLst>
          <p:tmpl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uiExpand="1" build="p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ellenplatzhalter 5"/>
          <p:cNvSpPr>
            <a:spLocks noGrp="1"/>
          </p:cNvSpPr>
          <p:nvPr>
            <p:ph type="tbl" sz="quarter" idx="13" hasCustomPrompt="1"/>
          </p:nvPr>
        </p:nvSpPr>
        <p:spPr>
          <a:xfrm>
            <a:off x="755650" y="1844674"/>
            <a:ext cx="7632700" cy="4176713"/>
          </a:xfrm>
          <a:prstGeom prst="rect">
            <a:avLst/>
          </a:prstGeom>
        </p:spPr>
        <p:txBody>
          <a:bodyPr/>
          <a:lstStyle>
            <a:lvl1pPr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Tabelle grauer Hintergrund und </a:t>
            </a:r>
            <a:r>
              <a:rPr lang="de-DE" dirty="0" err="1" smtClean="0"/>
              <a:t>weisser</a:t>
            </a:r>
            <a:r>
              <a:rPr lang="de-DE" dirty="0" smtClean="0"/>
              <a:t> Rand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89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ellenplatzhalter 5"/>
          <p:cNvSpPr>
            <a:spLocks noGrp="1"/>
          </p:cNvSpPr>
          <p:nvPr>
            <p:ph type="tbl" sz="quarter" idx="13" hasCustomPrompt="1"/>
          </p:nvPr>
        </p:nvSpPr>
        <p:spPr>
          <a:xfrm>
            <a:off x="755650" y="1844674"/>
            <a:ext cx="7632700" cy="4176713"/>
          </a:xfrm>
          <a:prstGeom prst="rect">
            <a:avLst/>
          </a:prstGeom>
        </p:spPr>
        <p:txBody>
          <a:bodyPr/>
          <a:lstStyle>
            <a:lvl1pPr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Tabelle grauer Hintergrund und </a:t>
            </a:r>
            <a:r>
              <a:rPr lang="de-DE" dirty="0" err="1" smtClean="0"/>
              <a:t>weisser</a:t>
            </a:r>
            <a:r>
              <a:rPr lang="de-DE" dirty="0" smtClean="0"/>
              <a:t> Rand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2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50" y="1854355"/>
            <a:ext cx="7632700" cy="416703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592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gross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50" y="1844675"/>
            <a:ext cx="7632700" cy="345653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85" y="5373216"/>
            <a:ext cx="7632665" cy="648172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Bei Bedarf Bildunterschrift und Informationen eingeben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07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83" y="1844674"/>
            <a:ext cx="3672301" cy="41767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4" hasCustomPrompt="1"/>
          </p:nvPr>
        </p:nvSpPr>
        <p:spPr>
          <a:xfrm>
            <a:off x="4716121" y="1844675"/>
            <a:ext cx="3672301" cy="41767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84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und Text/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83" y="1844674"/>
            <a:ext cx="3672301" cy="41767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6016" y="1844675"/>
            <a:ext cx="3672406" cy="417671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Text oder Aufzählung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75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83" y="1844674"/>
            <a:ext cx="3672301" cy="288047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85" y="4819126"/>
            <a:ext cx="3672299" cy="1202262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6" hasCustomPrompt="1"/>
          </p:nvPr>
        </p:nvSpPr>
        <p:spPr>
          <a:xfrm>
            <a:off x="4716016" y="1844674"/>
            <a:ext cx="3672406" cy="288047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6016" y="4819126"/>
            <a:ext cx="3672406" cy="1202262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906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55649" y="1844675"/>
            <a:ext cx="2415600" cy="2415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3097" y="4317364"/>
            <a:ext cx="2412000" cy="16920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10" name="Bildplatzhalter 5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972750" y="1844675"/>
            <a:ext cx="2415600" cy="2415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80198" y="4317364"/>
            <a:ext cx="2412000" cy="16920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15" name="Bildplatzhalter 5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367923" y="1844675"/>
            <a:ext cx="2415600" cy="2415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3375371" y="4317364"/>
            <a:ext cx="2412000" cy="16920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83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5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upt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746" y="6145799"/>
            <a:ext cx="1200000" cy="576000"/>
          </a:xfrm>
          <a:prstGeom prst="rect">
            <a:avLst/>
          </a:prstGeom>
        </p:spPr>
      </p:pic>
      <p:sp>
        <p:nvSpPr>
          <p:cNvPr id="20" name="Bildplatzhalter 1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prstGeom prst="foldedCorner">
            <a:avLst>
              <a:gd name="adj" fmla="val 26130"/>
            </a:avLst>
          </a:prstGeom>
        </p:spPr>
        <p:txBody>
          <a:bodyPr/>
          <a:lstStyle>
            <a:lvl1pPr marL="0" indent="0">
              <a:buFontTx/>
              <a:buNone/>
              <a:defRPr baseline="0">
                <a:latin typeface="Arial" charset="0"/>
              </a:defRPr>
            </a:lvl1pPr>
          </a:lstStyle>
          <a:p>
            <a:r>
              <a:rPr lang="de-DE" dirty="0" smtClean="0"/>
              <a:t>Zum Einfügen eines Bildes auf das Bildsymbol klicken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0" y="4293792"/>
            <a:ext cx="9144000" cy="452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9600">
            <a:spAutoFit/>
          </a:bodyPr>
          <a:lstStyle>
            <a:lvl1pPr marL="0" indent="0" algn="l">
              <a:lnSpc>
                <a:spcPct val="100000"/>
              </a:lnSpc>
              <a:buNone/>
              <a:defRPr sz="2400" cap="all" baseline="0">
                <a:solidFill>
                  <a:schemeClr val="accent4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3573016"/>
            <a:ext cx="9144000" cy="6574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6000" anchor="b" anchorCtr="0">
            <a:spAutoFit/>
          </a:bodyPr>
          <a:lstStyle>
            <a:lvl1pPr algn="l">
              <a:defRPr sz="3800" cap="all" baseline="0">
                <a:solidFill>
                  <a:schemeClr val="accent1"/>
                </a:solidFill>
                <a:latin typeface="Arial Narrow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15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-0.24421 L 4.16667E-6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65489" y="1844675"/>
            <a:ext cx="2016238" cy="2016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5" name="Bildplatzhalter 5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68109" y="4003793"/>
            <a:ext cx="2016238" cy="2016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6" name="Bildplatzhalter 5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2915816" y="1844675"/>
            <a:ext cx="2016238" cy="2016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9" name="Bildplatzhalter 5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15816" y="4003793"/>
            <a:ext cx="2016238" cy="2016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>
          <a:xfrm>
            <a:off x="5063522" y="1844675"/>
            <a:ext cx="3324827" cy="41751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8879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9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und Text Mosa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55649" y="1844675"/>
            <a:ext cx="1908000" cy="190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714544" y="3583398"/>
            <a:ext cx="1800000" cy="169277"/>
          </a:xfrm>
          <a:prstGeom prst="rect">
            <a:avLst/>
          </a:prstGeom>
        </p:spPr>
        <p:txBody>
          <a:bodyPr lIns="0" tIns="0" rIns="0" bIns="0" numCol="1" spcCol="36000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1" name="Bildplatzhalter 5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657440" y="3942051"/>
            <a:ext cx="1908000" cy="190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2" name="Bildplatzhalter 5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565440" y="1850561"/>
            <a:ext cx="1908000" cy="190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3" name="Bildplatzhalter 5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6473440" y="3942051"/>
            <a:ext cx="1908000" cy="190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527440" y="3583397"/>
            <a:ext cx="1860982" cy="169278"/>
          </a:xfrm>
          <a:prstGeom prst="rect">
            <a:avLst/>
          </a:prstGeom>
        </p:spPr>
        <p:txBody>
          <a:bodyPr wrap="square" lIns="0" tIns="0" rIns="0" bIns="0" numCol="1" spcCol="36000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5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09649" y="5680774"/>
            <a:ext cx="1800000" cy="169277"/>
          </a:xfrm>
          <a:prstGeom prst="rect">
            <a:avLst/>
          </a:prstGeom>
        </p:spPr>
        <p:txBody>
          <a:bodyPr lIns="0" tIns="0" rIns="0" bIns="0" numCol="1" spcCol="360000" anchor="b" anchorCtr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6" name="Textplatzhalter 3"/>
          <p:cNvSpPr>
            <a:spLocks noGrp="1"/>
          </p:cNvSpPr>
          <p:nvPr>
            <p:ph type="body" sz="quarter" idx="21" hasCustomPrompt="1"/>
          </p:nvPr>
        </p:nvSpPr>
        <p:spPr>
          <a:xfrm>
            <a:off x="-1095246" y="7778150"/>
            <a:ext cx="1800000" cy="169277"/>
          </a:xfrm>
          <a:prstGeom prst="rect">
            <a:avLst/>
          </a:prstGeom>
        </p:spPr>
        <p:txBody>
          <a:bodyPr lIns="0" tIns="0" rIns="0" bIns="0" numCol="1" spcCol="360000" anchor="b" anchorCtr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7" name="Textplatzhalter 3"/>
          <p:cNvSpPr>
            <a:spLocks noGrp="1"/>
          </p:cNvSpPr>
          <p:nvPr>
            <p:ph type="body" sz="quarter" idx="22" hasCustomPrompt="1"/>
          </p:nvPr>
        </p:nvSpPr>
        <p:spPr>
          <a:xfrm>
            <a:off x="4632402" y="5680773"/>
            <a:ext cx="1800000" cy="169277"/>
          </a:xfrm>
          <a:prstGeom prst="rect">
            <a:avLst/>
          </a:prstGeom>
        </p:spPr>
        <p:txBody>
          <a:bodyPr lIns="0" tIns="0" rIns="0" bIns="0" numCol="1" spcCol="360000" anchor="b" anchorCtr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8" name="Textfeld 27"/>
          <p:cNvSpPr txBox="1">
            <a:spLocks/>
          </p:cNvSpPr>
          <p:nvPr userDrawn="1"/>
        </p:nvSpPr>
        <p:spPr>
          <a:xfrm>
            <a:off x="2393649" y="3942051"/>
            <a:ext cx="216000" cy="216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300" b="1" i="0" baseline="0" dirty="0" smtClean="0">
                <a:latin typeface="Arial" charset="0"/>
              </a:rPr>
              <a:t>2</a:t>
            </a:r>
            <a:endParaRPr lang="de-DE" sz="1300" b="1" i="0" baseline="0" dirty="0">
              <a:latin typeface="Arial" charset="0"/>
            </a:endParaRPr>
          </a:p>
        </p:txBody>
      </p:sp>
      <p:sp>
        <p:nvSpPr>
          <p:cNvPr id="30" name="Textfeld 29"/>
          <p:cNvSpPr txBox="1">
            <a:spLocks noChangeAspect="1"/>
          </p:cNvSpPr>
          <p:nvPr userDrawn="1"/>
        </p:nvSpPr>
        <p:spPr>
          <a:xfrm>
            <a:off x="2714544" y="1852147"/>
            <a:ext cx="216000" cy="216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300" b="1" i="0" baseline="0" dirty="0" smtClean="0">
                <a:latin typeface="Arial" charset="0"/>
              </a:rPr>
              <a:t>1</a:t>
            </a:r>
            <a:endParaRPr lang="de-DE" sz="1300" b="1" i="0" baseline="0" dirty="0">
              <a:latin typeface="Arial" charset="0"/>
            </a:endParaRPr>
          </a:p>
        </p:txBody>
      </p:sp>
      <p:sp>
        <p:nvSpPr>
          <p:cNvPr id="31" name="Textfeld 30"/>
          <p:cNvSpPr txBox="1">
            <a:spLocks noChangeAspect="1"/>
          </p:cNvSpPr>
          <p:nvPr userDrawn="1"/>
        </p:nvSpPr>
        <p:spPr>
          <a:xfrm flipH="1">
            <a:off x="6524336" y="1860550"/>
            <a:ext cx="216000" cy="216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300" b="1" i="0" baseline="0" dirty="0" smtClean="0">
                <a:latin typeface="Arial" charset="0"/>
              </a:rPr>
              <a:t>3</a:t>
            </a:r>
            <a:endParaRPr lang="de-DE" sz="1300" b="1" i="0" baseline="0" dirty="0">
              <a:latin typeface="Arial" charset="0"/>
            </a:endParaRPr>
          </a:p>
        </p:txBody>
      </p:sp>
      <p:sp>
        <p:nvSpPr>
          <p:cNvPr id="32" name="Textfeld 31"/>
          <p:cNvSpPr txBox="1">
            <a:spLocks/>
          </p:cNvSpPr>
          <p:nvPr userDrawn="1"/>
        </p:nvSpPr>
        <p:spPr>
          <a:xfrm>
            <a:off x="6216402" y="3943734"/>
            <a:ext cx="216000" cy="216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300" b="1" i="0" baseline="0" dirty="0" smtClean="0">
                <a:latin typeface="Arial" charset="0"/>
              </a:rPr>
              <a:t>4</a:t>
            </a:r>
            <a:endParaRPr lang="de-DE" sz="1300" b="1" i="0" baseline="0" dirty="0"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81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2" grpId="0"/>
      <p:bldP spid="23" grpId="0"/>
      <p:bldP spid="28" grpId="0" animBg="1"/>
      <p:bldP spid="30" grpId="0" animBg="1"/>
      <p:bldP spid="31" grpId="0" animBg="1"/>
      <p:bldP spid="32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enplatzhalter 6"/>
          <p:cNvSpPr>
            <a:spLocks noGrp="1"/>
          </p:cNvSpPr>
          <p:nvPr>
            <p:ph type="media" sz="quarter" idx="16" hasCustomPrompt="1"/>
          </p:nvPr>
        </p:nvSpPr>
        <p:spPr>
          <a:xfrm>
            <a:off x="755650" y="1844674"/>
            <a:ext cx="7632700" cy="41767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Video einfügen durch Klicken auf das Symbol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12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rammplatzhalter 4"/>
          <p:cNvSpPr>
            <a:spLocks noGrp="1"/>
          </p:cNvSpPr>
          <p:nvPr>
            <p:ph type="chart" sz="quarter" idx="13" hasCustomPrompt="1"/>
          </p:nvPr>
        </p:nvSpPr>
        <p:spPr>
          <a:xfrm>
            <a:off x="755650" y="1844674"/>
            <a:ext cx="7632700" cy="36725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Diagramm kopieren und einfügen oder auf Symbol klicken</a:t>
            </a:r>
            <a:endParaRPr lang="de-AT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0386" y="5517231"/>
            <a:ext cx="7627964" cy="515741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Erklärung oder </a:t>
            </a:r>
            <a:r>
              <a:rPr lang="de-DE" dirty="0" err="1" smtClean="0"/>
              <a:t>Fussnoten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rammplatzhalter 4"/>
          <p:cNvSpPr>
            <a:spLocks noGrp="1"/>
          </p:cNvSpPr>
          <p:nvPr>
            <p:ph type="chart" sz="quarter" idx="13" hasCustomPrompt="1"/>
          </p:nvPr>
        </p:nvSpPr>
        <p:spPr>
          <a:xfrm>
            <a:off x="755650" y="1844674"/>
            <a:ext cx="3960366" cy="36725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Diagramm kopieren und einfügen oder auf Symbol klicken</a:t>
            </a:r>
            <a:endParaRPr lang="de-AT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0386" y="5517231"/>
            <a:ext cx="3667598" cy="515741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Erklärung oder </a:t>
            </a:r>
            <a:r>
              <a:rPr lang="de-DE" dirty="0" err="1" smtClean="0"/>
              <a:t>Fussnoten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6016" y="1844675"/>
            <a:ext cx="3672406" cy="417671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Text oder Aufzählung oder ausführliche Legende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7581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44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057400" indent="-228600">
              <a:buClr>
                <a:schemeClr val="bg1">
                  <a:lumMod val="75000"/>
                </a:schemeClr>
              </a:buClr>
              <a:buSzPct val="150000"/>
              <a:buFont typeface="Wingdings" charset="2"/>
              <a:buChar char="§"/>
              <a:defRPr sz="2000" baseline="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Untertitel 2"/>
          <p:cNvSpPr>
            <a:spLocks noGrp="1"/>
          </p:cNvSpPr>
          <p:nvPr>
            <p:ph type="subTitle" idx="10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797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altLang="de-DE"/>
              <a:t>Thema - Seite </a:t>
            </a:r>
            <a:fld id="{46BEF246-F9B1-433F-874B-793E84148C4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4402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746" y="6145799"/>
            <a:ext cx="1200000" cy="576000"/>
          </a:xfrm>
          <a:prstGeom prst="rect">
            <a:avLst/>
          </a:prstGeom>
        </p:spPr>
      </p:pic>
      <p:sp>
        <p:nvSpPr>
          <p:cNvPr id="20" name="Bildplatzhalter 1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278063"/>
            <a:ext cx="9144000" cy="3579937"/>
          </a:xfrm>
          <a:prstGeom prst="foldedCorner">
            <a:avLst>
              <a:gd name="adj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 baseline="0">
                <a:latin typeface="Arial" charset="0"/>
              </a:defRPr>
            </a:lvl1pPr>
          </a:lstStyle>
          <a:p>
            <a:r>
              <a:rPr lang="de-DE" dirty="0" smtClean="0"/>
              <a:t>Zum Einfügen eines Bildes auf das Bildsymbol klicken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0" y="1845520"/>
            <a:ext cx="9144000" cy="452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9600">
            <a:spAutoFit/>
          </a:bodyPr>
          <a:lstStyle>
            <a:lvl1pPr marL="0" indent="0" algn="l">
              <a:lnSpc>
                <a:spcPct val="100000"/>
              </a:lnSpc>
              <a:buNone/>
              <a:defRPr sz="2400" cap="all" baseline="0">
                <a:solidFill>
                  <a:schemeClr val="accent4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6574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6000" anchor="b" anchorCtr="0">
            <a:spAutoFit/>
          </a:bodyPr>
          <a:lstStyle>
            <a:lvl1pPr algn="l">
              <a:defRPr sz="3800" cap="all" baseline="0">
                <a:solidFill>
                  <a:schemeClr val="accent1"/>
                </a:solidFill>
                <a:latin typeface="Arial Narrow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55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-0.24421 L 4.16667E-6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746" y="6145799"/>
            <a:ext cx="1200000" cy="576000"/>
          </a:xfrm>
          <a:prstGeom prst="rect">
            <a:avLst/>
          </a:prstGeom>
        </p:spPr>
      </p:pic>
      <p:sp>
        <p:nvSpPr>
          <p:cNvPr id="6" name="Gefaltete Ecke 5"/>
          <p:cNvSpPr/>
          <p:nvPr userDrawn="1"/>
        </p:nvSpPr>
        <p:spPr>
          <a:xfrm>
            <a:off x="-1" y="3278062"/>
            <a:ext cx="9144001" cy="3579937"/>
          </a:xfrm>
          <a:prstGeom prst="foldedCorner">
            <a:avLst>
              <a:gd name="adj" fmla="val 50000"/>
            </a:avLst>
          </a:prstGeom>
          <a:solidFill>
            <a:srgbClr val="D8232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55576" y="3818121"/>
            <a:ext cx="6264696" cy="2327677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Hier kann zusätzlicher Text in mehreren Zeilen stehen um die einzelnen Subkapitel besser zu gliedern...</a:t>
            </a:r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-1" y="1845520"/>
            <a:ext cx="9144000" cy="452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9600">
            <a:spAutoFit/>
          </a:bodyPr>
          <a:lstStyle>
            <a:lvl1pPr marL="0" indent="0" algn="l">
              <a:lnSpc>
                <a:spcPct val="100000"/>
              </a:lnSpc>
              <a:buNone/>
              <a:defRPr sz="2400" cap="all" baseline="0">
                <a:solidFill>
                  <a:schemeClr val="accent4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-1" y="1124744"/>
            <a:ext cx="9144000" cy="6574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6000" anchor="b" anchorCtr="0">
            <a:spAutoFit/>
          </a:bodyPr>
          <a:lstStyle>
            <a:lvl1pPr algn="l">
              <a:defRPr sz="3800" cap="all" baseline="0">
                <a:solidFill>
                  <a:schemeClr val="accent1"/>
                </a:solidFill>
                <a:latin typeface="Arial Narrow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341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-0.24421 L 4.16667E-6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 userDrawn="1"/>
        </p:nvSpPr>
        <p:spPr>
          <a:xfrm>
            <a:off x="680830" y="3198167"/>
            <a:ext cx="7782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D8232A"/>
                </a:solidFill>
                <a:latin typeface="Arial" charset="0"/>
                <a:ea typeface="Arial" charset="0"/>
                <a:cs typeface="Arial" charset="0"/>
              </a:rPr>
              <a:t>HERZLICHEN DANK FÜR IHRE AUFMERKSAMKEIT</a:t>
            </a:r>
            <a:endParaRPr lang="de-DE" sz="2400" b="1" dirty="0">
              <a:solidFill>
                <a:srgbClr val="D8232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806824" y="3198167"/>
            <a:ext cx="7656345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960" y="2065835"/>
            <a:ext cx="2520000" cy="2514084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148" y="2762450"/>
            <a:ext cx="1800000" cy="1120854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745546"/>
            <a:ext cx="3960000" cy="3043583"/>
          </a:xfrm>
          <a:prstGeom prst="rect">
            <a:avLst/>
          </a:prstGeom>
          <a:effectLst/>
        </p:spPr>
      </p:pic>
      <p:pic>
        <p:nvPicPr>
          <p:cNvPr id="6" name="Bild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960" y="4830077"/>
            <a:ext cx="2520000" cy="18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8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55576" y="1844675"/>
            <a:ext cx="7632848" cy="41767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 b="0" i="0" baseline="0">
                <a:solidFill>
                  <a:schemeClr val="tx1"/>
                </a:solidFill>
                <a:latin typeface="Arial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HIER STEHT DAS KAPITEL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Hier steht das Unterkapitel in Schwarz</a:t>
            </a:r>
          </a:p>
          <a:p>
            <a:pPr lvl="0"/>
            <a:r>
              <a:rPr lang="de-DE" dirty="0" smtClean="0"/>
              <a:t>Hier steht die Zwischenfolie in Grau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3681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s in Ebenen 1 Spalte 15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854813"/>
            <a:ext cx="7632772" cy="4166575"/>
          </a:xfrm>
          <a:prstGeom prst="rect">
            <a:avLst/>
          </a:prstGeom>
        </p:spPr>
        <p:txBody>
          <a:bodyPr lIns="0" tIns="0" rIns="0" bIns="0" numCol="1" spcCol="360000">
            <a:noAutofit/>
          </a:bodyPr>
          <a:lstStyle>
            <a:lvl1pPr marL="285750" indent="-285750" defTabSz="54000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50000"/>
              <a:buFont typeface="Wingdings" charset="2"/>
              <a:buChar char="§"/>
              <a:tabLst>
                <a:tab pos="720000" algn="l"/>
              </a:tabLst>
              <a:defRPr sz="1500" b="1" i="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Clr>
                <a:schemeClr val="tx1"/>
              </a:buClr>
              <a:buSzPct val="150000"/>
              <a:buFont typeface="Wingdings" charset="2"/>
              <a:buChar char="§"/>
              <a:defRPr sz="1500" b="1" i="0">
                <a:latin typeface="Arial" charset="0"/>
              </a:defRPr>
            </a:lvl2pPr>
            <a:lvl3pPr marL="1143000" indent="-228600"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Wingdings" charset="2"/>
              <a:buChar char="§"/>
              <a:defRPr sz="1500" b="0" i="0" baseline="0">
                <a:latin typeface="Arial" charset="0"/>
              </a:defRPr>
            </a:lvl3pPr>
            <a:lvl4pPr marL="1657350" indent="-285750">
              <a:buClr>
                <a:schemeClr val="bg1">
                  <a:lumMod val="75000"/>
                </a:schemeClr>
              </a:buClr>
              <a:buSzPct val="150000"/>
              <a:buFont typeface="Wingdings" charset="2"/>
              <a:buChar char="§"/>
              <a:tabLst>
                <a:tab pos="720000" algn="l"/>
              </a:tabLst>
              <a:defRPr sz="1500" b="0" i="0" baseline="0">
                <a:latin typeface="Arial" charset="0"/>
              </a:defRPr>
            </a:lvl4pPr>
            <a:lvl5pPr>
              <a:defRPr sz="1300"/>
            </a:lvl5pPr>
          </a:lstStyle>
          <a:p>
            <a:pPr lvl="0"/>
            <a:r>
              <a:rPr lang="de-DE" dirty="0" smtClean="0"/>
              <a:t>Viel Text für bis zu vier Ebenen mit </a:t>
            </a:r>
            <a:r>
              <a:rPr lang="de-DE" dirty="0" err="1" smtClean="0"/>
              <a:t>Tabstop</a:t>
            </a:r>
            <a:r>
              <a:rPr lang="de-DE" dirty="0" smtClean="0"/>
              <a:t> einfügen, Schrift Arial Standard 15pt</a:t>
            </a:r>
          </a:p>
          <a:p>
            <a:pPr lvl="0"/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1"/>
            <a:endParaRPr lang="de-DE" dirty="0" smtClean="0"/>
          </a:p>
          <a:p>
            <a:pPr lvl="2"/>
            <a:r>
              <a:rPr lang="de-DE" dirty="0" smtClean="0"/>
              <a:t>Dritte Ebene</a:t>
            </a:r>
          </a:p>
          <a:p>
            <a:pPr lvl="2"/>
            <a:endParaRPr lang="de-DE" dirty="0" smtClean="0"/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722" y="836613"/>
            <a:ext cx="7632700" cy="38779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7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s in Ebenen 1 Spalte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854813"/>
            <a:ext cx="7632772" cy="4166575"/>
          </a:xfrm>
          <a:prstGeom prst="rect">
            <a:avLst/>
          </a:prstGeom>
        </p:spPr>
        <p:txBody>
          <a:bodyPr lIns="0" tIns="0" rIns="0" bIns="0" numCol="1" spcCol="360000">
            <a:noAutofit/>
          </a:bodyPr>
          <a:lstStyle>
            <a:lvl1pPr marL="285750" indent="-285750" defTabSz="54000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50000"/>
              <a:buFont typeface="Wingdings" charset="2"/>
              <a:buChar char="§"/>
              <a:tabLst>
                <a:tab pos="720000" algn="l"/>
              </a:tabLst>
              <a:defRPr sz="2000" b="1" i="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Clr>
                <a:schemeClr val="tx1"/>
              </a:buClr>
              <a:buSzPct val="150000"/>
              <a:buFont typeface="Wingdings" charset="2"/>
              <a:buChar char="§"/>
              <a:defRPr sz="2000" b="1" i="0" baseline="0">
                <a:latin typeface="Arial" charset="0"/>
              </a:defRPr>
            </a:lvl2pPr>
            <a:lvl3pPr marL="1143000" indent="-228600"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Wingdings" charset="2"/>
              <a:buChar char="§"/>
              <a:defRPr sz="2000" b="0" i="0" baseline="0">
                <a:latin typeface="Arial" charset="0"/>
              </a:defRPr>
            </a:lvl3pPr>
            <a:lvl4pPr marL="1657350" indent="-285750">
              <a:buClr>
                <a:schemeClr val="bg1">
                  <a:lumMod val="75000"/>
                </a:schemeClr>
              </a:buClr>
              <a:buSzPct val="150000"/>
              <a:buFont typeface="Wingdings" charset="2"/>
              <a:buChar char="§"/>
              <a:tabLst>
                <a:tab pos="720000" algn="l"/>
              </a:tabLst>
              <a:defRPr sz="2000" b="0" i="0" baseline="0">
                <a:latin typeface="Arial" charset="0"/>
              </a:defRPr>
            </a:lvl4pPr>
            <a:lvl5pPr>
              <a:defRPr sz="1300"/>
            </a:lvl5pPr>
          </a:lstStyle>
          <a:p>
            <a:pPr lvl="0"/>
            <a:r>
              <a:rPr lang="de-DE" dirty="0" smtClean="0"/>
              <a:t>Wenig Text für bis zu vier Ebenen mit </a:t>
            </a:r>
            <a:r>
              <a:rPr lang="de-DE" dirty="0" err="1" smtClean="0"/>
              <a:t>Tabstop</a:t>
            </a:r>
            <a:r>
              <a:rPr lang="de-DE" dirty="0" smtClean="0"/>
              <a:t> einfügen</a:t>
            </a:r>
          </a:p>
          <a:p>
            <a:pPr lvl="0"/>
            <a:r>
              <a:rPr lang="de-DE" dirty="0" smtClean="0"/>
              <a:t>Schrift Arial Standard 20pt</a:t>
            </a:r>
          </a:p>
          <a:p>
            <a:pPr lvl="0"/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1"/>
            <a:endParaRPr lang="de-DE" dirty="0" smtClean="0"/>
          </a:p>
          <a:p>
            <a:pPr lvl="2"/>
            <a:r>
              <a:rPr lang="de-DE" dirty="0" smtClean="0"/>
              <a:t>Dritte Ebene</a:t>
            </a:r>
          </a:p>
          <a:p>
            <a:pPr lvl="2"/>
            <a:endParaRPr lang="de-DE" dirty="0" smtClean="0"/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62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55650" y="1844675"/>
            <a:ext cx="7632700" cy="4176713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mit 2 Spalten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86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31" r:id="rId2"/>
    <p:sldLayoutId id="2147483832" r:id="rId3"/>
    <p:sldLayoutId id="2147483833" r:id="rId4"/>
    <p:sldLayoutId id="2147483834" r:id="rId5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3800" kern="1200" cap="all" baseline="0">
          <a:solidFill>
            <a:schemeClr val="accent1"/>
          </a:solidFill>
          <a:latin typeface="Arial Narrow" charset="0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35496" y="125052"/>
            <a:ext cx="4457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Kurztitel der Präsentation I </a:t>
            </a:r>
            <a:r>
              <a:rPr lang="de-AT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Datum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 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Folie Nr.</a:t>
            </a:r>
            <a:fld id="{3AE51076-05E1-3843-988F-CC8E7604B110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‹Nr.›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746" y="6145799"/>
            <a:ext cx="1200000" cy="576000"/>
          </a:xfrm>
          <a:prstGeom prst="rect">
            <a:avLst/>
          </a:prstGeom>
        </p:spPr>
      </p:pic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3877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>
          <a:xfrm>
            <a:off x="755650" y="1844675"/>
            <a:ext cx="7632700" cy="4176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Ebene 2</a:t>
            </a:r>
          </a:p>
          <a:p>
            <a:pPr lvl="2"/>
            <a:r>
              <a:rPr lang="de-DE" dirty="0" smtClean="0"/>
              <a:t>Ebene 3</a:t>
            </a:r>
          </a:p>
          <a:p>
            <a:pPr lvl="3"/>
            <a:r>
              <a:rPr lang="de-DE" dirty="0" smtClean="0"/>
              <a:t>Ebene 4</a:t>
            </a:r>
          </a:p>
          <a:p>
            <a:pPr lvl="4"/>
            <a:r>
              <a:rPr lang="de-DE" dirty="0" smtClean="0"/>
              <a:t>Ebene 5</a:t>
            </a:r>
          </a:p>
        </p:txBody>
      </p:sp>
    </p:spTree>
    <p:extLst>
      <p:ext uri="{BB962C8B-B14F-4D97-AF65-F5344CB8AC3E}">
        <p14:creationId xmlns:p14="http://schemas.microsoft.com/office/powerpoint/2010/main" val="11369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6" r:id="rId2"/>
    <p:sldLayoutId id="2147483867" r:id="rId3"/>
    <p:sldLayoutId id="2147483837" r:id="rId4"/>
    <p:sldLayoutId id="2147483839" r:id="rId5"/>
    <p:sldLayoutId id="2147483840" r:id="rId6"/>
    <p:sldLayoutId id="2147483869" r:id="rId7"/>
    <p:sldLayoutId id="2147483841" r:id="rId8"/>
    <p:sldLayoutId id="2147483842" r:id="rId9"/>
    <p:sldLayoutId id="2147483849" r:id="rId10"/>
    <p:sldLayoutId id="2147483850" r:id="rId11"/>
    <p:sldLayoutId id="2147483845" r:id="rId12"/>
    <p:sldLayoutId id="2147483843" r:id="rId13"/>
    <p:sldLayoutId id="2147483844" r:id="rId14"/>
    <p:sldLayoutId id="2147483851" r:id="rId15"/>
    <p:sldLayoutId id="2147483852" r:id="rId16"/>
    <p:sldLayoutId id="2147483868" r:id="rId17"/>
    <p:sldLayoutId id="2147483846" r:id="rId18"/>
    <p:sldLayoutId id="2147483847" r:id="rId19"/>
    <p:sldLayoutId id="2147483848" r:id="rId20"/>
    <p:sldLayoutId id="2147483872" r:id="rId21"/>
    <p:sldLayoutId id="2147483873" r:id="rId2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rgbClr val="D8232A"/>
          </a:solidFill>
          <a:latin typeface="Arial Narrow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8232A"/>
        </a:buClr>
        <a:buSzPct val="150000"/>
        <a:buFont typeface="Wingdings" charset="2"/>
        <a:buChar char="§"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5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SzPct val="15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75000"/>
          </a:schemeClr>
        </a:buClr>
        <a:buSzPct val="15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75000"/>
          </a:schemeClr>
        </a:buClr>
        <a:buSzPct val="150000"/>
        <a:buFont typeface="Wingdings" charset="2"/>
        <a:buChar char="§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527" userDrawn="1">
          <p15:clr>
            <a:srgbClr val="F26B43"/>
          </p15:clr>
        </p15:guide>
        <p15:guide id="2" orient="horz" pos="3793" userDrawn="1">
          <p15:clr>
            <a:srgbClr val="F26B43"/>
          </p15:clr>
        </p15:guide>
        <p15:guide id="3" orient="horz" pos="1162" userDrawn="1">
          <p15:clr>
            <a:srgbClr val="F26B43"/>
          </p15:clr>
        </p15:guide>
        <p15:guide id="4" pos="5284" userDrawn="1">
          <p15:clr>
            <a:srgbClr val="F26B43"/>
          </p15:clr>
        </p15:guide>
        <p15:guide id="5" pos="4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"/>
          </p:nvPr>
        </p:nvSpPr>
        <p:spPr>
          <a:xfrm>
            <a:off x="0" y="5300663"/>
            <a:ext cx="9144000" cy="888868"/>
          </a:xfrm>
        </p:spPr>
        <p:txBody>
          <a:bodyPr/>
          <a:lstStyle/>
          <a:p>
            <a:r>
              <a:rPr lang="de-DE" dirty="0" smtClean="0"/>
              <a:t>Bernhard </a:t>
            </a:r>
            <a:r>
              <a:rPr lang="de-DE" dirty="0" err="1" smtClean="0"/>
              <a:t>horak</a:t>
            </a:r>
            <a:r>
              <a:rPr lang="de-DE" dirty="0" smtClean="0"/>
              <a:t>  I  10. </a:t>
            </a:r>
            <a:r>
              <a:rPr lang="de-DE" dirty="0" err="1" smtClean="0"/>
              <a:t>mai</a:t>
            </a:r>
            <a:r>
              <a:rPr lang="de-DE" smtClean="0"/>
              <a:t> 2017</a:t>
            </a:r>
            <a:endParaRPr lang="de-DE" dirty="0" smtClean="0"/>
          </a:p>
          <a:p>
            <a:r>
              <a:rPr lang="de-DE" dirty="0" err="1" smtClean="0"/>
              <a:t>Ak</a:t>
            </a:r>
            <a:r>
              <a:rPr lang="de-DE" dirty="0" smtClean="0"/>
              <a:t> </a:t>
            </a:r>
            <a:r>
              <a:rPr lang="de-DE" dirty="0" err="1" smtClean="0"/>
              <a:t>salzburg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3995657"/>
            <a:ext cx="9144000" cy="1242254"/>
          </a:xfrm>
        </p:spPr>
        <p:txBody>
          <a:bodyPr/>
          <a:lstStyle/>
          <a:p>
            <a:r>
              <a:rPr lang="de-DE" dirty="0" smtClean="0"/>
              <a:t>Kompetenzanerkennung –</a:t>
            </a:r>
            <a:br>
              <a:rPr lang="de-DE" dirty="0" smtClean="0"/>
            </a:br>
            <a:r>
              <a:rPr lang="de-DE" sz="3600" dirty="0" smtClean="0"/>
              <a:t>Stand der Dinge in Österreich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521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de-DE" dirty="0" smtClean="0"/>
              <a:t>Die Initiative erfolgt durch die auch bisher im System zuständigen Behörden.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Die Initiative ist geht von einem klar erkennbaren Bedarf bzw. einer Nachfrage aus.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Ziel: Erlangen einer (formalen) Qualifikation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Die Verfahren haben keine gemeinsame gesetzlichen Grundlagen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Keine gemeinsame Plattform / Kommunikation / Beratung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Eigenständige Methoden ohne gemeinsame Qualitätsstandards</a:t>
            </a:r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775597"/>
          </a:xfrm>
        </p:spPr>
        <p:txBody>
          <a:bodyPr/>
          <a:lstStyle/>
          <a:p>
            <a:r>
              <a:rPr lang="de-DE" dirty="0" smtClean="0"/>
              <a:t>Die in </a:t>
            </a:r>
            <a:r>
              <a:rPr lang="de-DE" dirty="0" err="1" smtClean="0"/>
              <a:t>österreich</a:t>
            </a:r>
            <a:r>
              <a:rPr lang="de-DE" dirty="0" smtClean="0"/>
              <a:t> aktuellen Verfahren haben folgendes gemeinsam: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63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de-DE" dirty="0" smtClean="0"/>
              <a:t>Ausgehend von der EU-Ratsempfehlung zur Validierung nichtformalen und informellen Lernens (BM für Bildung)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Keine Konkurrenz zu bestehenden Initiativen</a:t>
            </a:r>
          </a:p>
          <a:p>
            <a:pPr>
              <a:spcBef>
                <a:spcPts val="1200"/>
              </a:spcBef>
            </a:pPr>
            <a:r>
              <a:rPr lang="de-AT" dirty="0" smtClean="0"/>
              <a:t>Ziel </a:t>
            </a:r>
            <a:r>
              <a:rPr lang="de-AT" dirty="0"/>
              <a:t>einer verbesserten Steuerung, Koordination und Qualitätssicherung laufender und künftiger Validierungsmaßnahmen </a:t>
            </a:r>
            <a:endParaRPr lang="de-AT" dirty="0" smtClean="0"/>
          </a:p>
          <a:p>
            <a:pPr>
              <a:spcBef>
                <a:spcPts val="1200"/>
              </a:spcBef>
            </a:pPr>
            <a:r>
              <a:rPr lang="de-AT" dirty="0" smtClean="0"/>
              <a:t>Beibehaltung </a:t>
            </a:r>
            <a:r>
              <a:rPr lang="de-AT" dirty="0"/>
              <a:t>bestehender Verantwortlichkeiten, gesteigerter Transparenz und gesellschaftlicher Anerkennung von Validierungsprozessen und deren Ergebnissen</a:t>
            </a:r>
            <a:r>
              <a:rPr lang="de-AT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de-AT" dirty="0" smtClean="0"/>
              <a:t> </a:t>
            </a:r>
            <a:r>
              <a:rPr lang="de-AT" dirty="0"/>
              <a:t>ARGE: BMB, BMWFW, BMLVS, BMG, BMFJ, E-Bildung, </a:t>
            </a:r>
            <a:r>
              <a:rPr lang="de-AT" dirty="0" err="1"/>
              <a:t>SozPart</a:t>
            </a:r>
            <a:r>
              <a:rPr lang="de-AT" dirty="0"/>
              <a:t>, FHs, BOKU, aufzaq,3s. </a:t>
            </a:r>
          </a:p>
          <a:p>
            <a:endParaRPr lang="de-AT" b="0" dirty="0"/>
          </a:p>
          <a:p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775597"/>
          </a:xfrm>
        </p:spPr>
        <p:txBody>
          <a:bodyPr/>
          <a:lstStyle/>
          <a:p>
            <a:r>
              <a:rPr lang="de-DE" dirty="0" smtClean="0"/>
              <a:t>österreichische Validierungsstrategie als</a:t>
            </a:r>
            <a:br>
              <a:rPr lang="de-DE" dirty="0" smtClean="0"/>
            </a:br>
            <a:r>
              <a:rPr lang="de-DE" dirty="0" smtClean="0"/>
              <a:t>Gesamtkoordinierender Ansatz bis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94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de-DE" dirty="0" smtClean="0"/>
              <a:t>Qualität der Verfahren: Nachvollziehbarkeit, Plausibilität der Anrechnungen, Standards, Kriterien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Professionalisierung des „Validierungspersonals“, Entwicklung von Kompetenzprofilen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Online-Portal: Bekanntheit und Zugang, Zielgruppenkommunikation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Systemsynergien, Koordination und Kooperation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Meilensteine:</a:t>
            </a:r>
          </a:p>
          <a:p>
            <a:pPr marL="1200150" lvl="2" indent="-342900">
              <a:buFontTx/>
              <a:buChar char="-"/>
            </a:pPr>
            <a:r>
              <a:rPr lang="de-DE" b="1" dirty="0" smtClean="0"/>
              <a:t>Ministerratsvortrag im Herbst 2017</a:t>
            </a:r>
          </a:p>
          <a:p>
            <a:pPr marL="1200150" lvl="2" indent="-342900">
              <a:buFontTx/>
              <a:buChar char="-"/>
            </a:pPr>
            <a:r>
              <a:rPr lang="de-DE" b="1" dirty="0" smtClean="0"/>
              <a:t>Status quo Bericht 2018 an EU Kommission</a:t>
            </a:r>
            <a:endParaRPr lang="de-DE" b="1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Themen der Validierungsstrategie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51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de-DE" dirty="0" smtClean="0"/>
              <a:t>Die Validierung bzw. Ankerkennung von Kompetenzen soll erkennbarer Teil der aktuellen, modernen Berufsbildung werden.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„Du kannst was“ als über die aktuellen vier Bundesländer hinausgehender Bundesstandard.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 smtClean="0"/>
              <a:t>Ausbau des Anerkennung von Kompetenzen über das BAG – Berufsausbildungsgesetz hinaus (siehe Validierungsstrategie)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Schaffung eines Rahmengesetzes mit folgenden Inhalten:</a:t>
            </a:r>
            <a:endParaRPr lang="de-DE" dirty="0"/>
          </a:p>
          <a:p>
            <a:pPr lvl="1">
              <a:spcBef>
                <a:spcPts val="1200"/>
              </a:spcBef>
            </a:pPr>
            <a:r>
              <a:rPr lang="de-DE" dirty="0" smtClean="0"/>
              <a:t>Rechtsanspruch auf Anerkennung von Kompetenzen</a:t>
            </a:r>
          </a:p>
          <a:p>
            <a:pPr lvl="1">
              <a:spcBef>
                <a:spcPts val="1200"/>
              </a:spcBef>
            </a:pPr>
            <a:r>
              <a:rPr lang="de-DE" dirty="0" smtClean="0"/>
              <a:t>Verankerung von Beratung und ergänzendem Weiterbildungsangebot</a:t>
            </a:r>
          </a:p>
          <a:p>
            <a:pPr lvl="1">
              <a:spcBef>
                <a:spcPts val="1200"/>
              </a:spcBef>
            </a:pPr>
            <a:r>
              <a:rPr lang="de-DE" dirty="0" smtClean="0"/>
              <a:t>Klare gemeinsame Verfahrensschritte laut EU Empfehlung</a:t>
            </a:r>
          </a:p>
          <a:p>
            <a:pPr lvl="1">
              <a:spcBef>
                <a:spcPts val="1200"/>
              </a:spcBef>
            </a:pPr>
            <a:r>
              <a:rPr lang="de-DE" dirty="0" smtClean="0"/>
              <a:t>Gemeinsame Prinzipien der Qualitätssicherung</a:t>
            </a:r>
          </a:p>
          <a:p>
            <a:pPr lvl="1">
              <a:spcBef>
                <a:spcPts val="1200"/>
              </a:spcBef>
            </a:pPr>
            <a:r>
              <a:rPr lang="de-DE" dirty="0"/>
              <a:t> </a:t>
            </a:r>
            <a:r>
              <a:rPr lang="de-DE" dirty="0" smtClean="0"/>
              <a:t>Gleichstellung der Zertifikate</a:t>
            </a:r>
            <a:endParaRPr lang="de-DE" dirty="0"/>
          </a:p>
          <a:p>
            <a:pPr lvl="1">
              <a:spcBef>
                <a:spcPts val="1200"/>
              </a:spcBef>
            </a:pPr>
            <a:r>
              <a:rPr lang="de-DE" dirty="0" smtClean="0"/>
              <a:t> 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Forderungen und Initiativen der AK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11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67544" y="1844824"/>
            <a:ext cx="7632848" cy="4176713"/>
          </a:xfrm>
        </p:spPr>
        <p:txBody>
          <a:bodyPr>
            <a:normAutofit/>
          </a:bodyPr>
          <a:lstStyle/>
          <a:p>
            <a:pPr algn="ctr"/>
            <a:endParaRPr lang="de-AT" sz="5400" dirty="0"/>
          </a:p>
          <a:p>
            <a:pPr algn="ctr"/>
            <a:r>
              <a:rPr lang="de-AT" sz="5400" dirty="0" smtClean="0"/>
              <a:t>Danke vielmals!</a:t>
            </a:r>
            <a:endParaRPr lang="de-AT" sz="5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910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755576" y="1484784"/>
            <a:ext cx="7632848" cy="410445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000" dirty="0" smtClean="0"/>
              <a:t>Gängige Definitionen und Begriffe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000" dirty="0" smtClean="0"/>
              <a:t>Zentrale Verfahrensschritte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000" dirty="0" smtClean="0"/>
              <a:t>Nutzen und Effizienz für </a:t>
            </a:r>
            <a:r>
              <a:rPr lang="de-DE" sz="2000" dirty="0" err="1" smtClean="0"/>
              <a:t>ArbeitnehmerInnen</a:t>
            </a:r>
            <a:endParaRPr lang="de-DE" sz="2000" dirty="0" smtClean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000" dirty="0" smtClean="0"/>
              <a:t>Beispiele für Verfahren zur Anerkennung beruflicher Kompetenzen und deren Gemeinsamkeiten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000" dirty="0" smtClean="0"/>
              <a:t>Ingenieurgesetz 2017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000" dirty="0" smtClean="0"/>
              <a:t>Anerkennung von Kompetenzen und NQR – </a:t>
            </a:r>
            <a:br>
              <a:rPr lang="de-DE" sz="2000" dirty="0" smtClean="0"/>
            </a:br>
            <a:r>
              <a:rPr lang="de-DE" sz="2000" dirty="0" smtClean="0"/>
              <a:t>Nationaler Qualifikationsrahmen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000" dirty="0" smtClean="0"/>
              <a:t>Strategie zur Validierung nicht-formalen und informellen Lernens in Österreich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000" dirty="0" smtClean="0"/>
              <a:t>Forderungen und Initiativen der Arbeiterkammer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DE" dirty="0" smtClean="0"/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0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755650" y="1556792"/>
            <a:ext cx="7632772" cy="4608511"/>
          </a:xfrm>
        </p:spPr>
        <p:txBody>
          <a:bodyPr/>
          <a:lstStyle/>
          <a:p>
            <a:r>
              <a:rPr lang="de-DE" dirty="0" smtClean="0"/>
              <a:t>VPL – Einmal angeeignete Kompetenzen sollen sichtbar gemacht und anerkannt werden.</a:t>
            </a:r>
            <a:br>
              <a:rPr lang="de-DE" dirty="0" smtClean="0"/>
            </a:br>
            <a:endParaRPr lang="de-DE" dirty="0"/>
          </a:p>
          <a:p>
            <a:r>
              <a:rPr lang="de-DE" dirty="0" smtClean="0"/>
              <a:t>Informell und non-formal erworbene Lernergebnisse sichtbar machen und zertifizieren. (Validieren)</a:t>
            </a:r>
          </a:p>
          <a:p>
            <a:endParaRPr lang="de-DE" dirty="0"/>
          </a:p>
          <a:p>
            <a:r>
              <a:rPr lang="de-DE" dirty="0" smtClean="0"/>
              <a:t>„ … es sollen Qualifikationen, die im Nationalen Qualifikationsrahmen abgebildet sind, möglichst auch durch Validierung erworben werden können.“ </a:t>
            </a:r>
            <a:r>
              <a:rPr lang="de-DE" sz="1600" dirty="0" smtClean="0"/>
              <a:t>(AT Validierungsstrategie)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AK-Position: Informell und non-formal erworbene Kompetenzen sollen in Österreich rasch, einfach und kostengünstig anerkannt werden, sodass sie den Menschen am Arbeitsmarkt und im Bildungssystem möglichst nutzen.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Worum geht es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7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AT" dirty="0" smtClean="0"/>
              <a:t>Ein für Erwachsene adäquates und attraktives Angebot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Lernzeitersparnis durch Verkürzung der Ausbildung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Berufsabschluss mit Berechtigungen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Verbesserung der beruflichen und </a:t>
            </a:r>
            <a:r>
              <a:rPr lang="de-AT" dirty="0" err="1" smtClean="0"/>
              <a:t>kollektivvertr</a:t>
            </a:r>
            <a:r>
              <a:rPr lang="de-AT" dirty="0" smtClean="0"/>
              <a:t>.  Position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Eröffnung des Zuganges zur beruflichen Weiterbildung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Effizienz und </a:t>
            </a:r>
            <a:r>
              <a:rPr lang="de-AT" dirty="0"/>
              <a:t>ö</a:t>
            </a:r>
            <a:r>
              <a:rPr lang="de-AT" dirty="0" smtClean="0"/>
              <a:t>konomische Vernunft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Keine Konkurrenz zum formalen Bildungssystem, deren Weiterentwicklung unberührt bleibt.</a:t>
            </a:r>
          </a:p>
          <a:p>
            <a:pPr lvl="1">
              <a:lnSpc>
                <a:spcPct val="150000"/>
              </a:lnSpc>
            </a:pPr>
            <a:endParaRPr lang="de-AT" dirty="0" smtClean="0"/>
          </a:p>
          <a:p>
            <a:pPr marL="0" indent="0">
              <a:lnSpc>
                <a:spcPct val="150000"/>
              </a:lnSpc>
              <a:buNone/>
            </a:pPr>
            <a:endParaRPr lang="de-AT" dirty="0" smtClean="0"/>
          </a:p>
          <a:p>
            <a:pPr>
              <a:lnSpc>
                <a:spcPct val="150000"/>
              </a:lnSpc>
            </a:pPr>
            <a:endParaRPr lang="de-AT" dirty="0" smtClean="0"/>
          </a:p>
          <a:p>
            <a:pPr lvl="1"/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Nutzen für Arbeitnehmer / </a:t>
            </a:r>
            <a:r>
              <a:rPr lang="de-AT" dirty="0" err="1" smtClean="0"/>
              <a:t>INNen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4230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755722" y="1628801"/>
            <a:ext cx="7632772" cy="439258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In den meisten Verfahren zur Anerkennung von informellem und non-formalen Lernen sind folgende Verfahrensschritte zu erkennen: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800100" lvl="1" indent="-342900">
              <a:buAutoNum type="arabicParenR"/>
            </a:pPr>
            <a:r>
              <a:rPr lang="de-DE" dirty="0" smtClean="0"/>
              <a:t>IDENTIFIZIERUNG der Lernergebnisse, die eine Person auf nichtformalem oder informellem Weg erzielt hat.</a:t>
            </a:r>
            <a:br>
              <a:rPr lang="de-DE" dirty="0" smtClean="0"/>
            </a:br>
            <a:endParaRPr lang="de-DE" dirty="0" smtClean="0"/>
          </a:p>
          <a:p>
            <a:pPr marL="800100" lvl="1" indent="-342900">
              <a:buAutoNum type="arabicParenR"/>
            </a:pPr>
            <a:r>
              <a:rPr lang="de-DE" dirty="0" smtClean="0"/>
              <a:t>DOKUMENTIERUNG der Lernergebnisse, ….</a:t>
            </a:r>
            <a:br>
              <a:rPr lang="de-DE" dirty="0" smtClean="0"/>
            </a:br>
            <a:endParaRPr lang="de-DE" dirty="0" smtClean="0"/>
          </a:p>
          <a:p>
            <a:pPr marL="800100" lvl="1" indent="-342900">
              <a:buAutoNum type="arabicParenR"/>
            </a:pPr>
            <a:r>
              <a:rPr lang="de-DE" dirty="0" smtClean="0"/>
              <a:t>BEWERTUNG der Lernergebnisse, …..</a:t>
            </a:r>
            <a:br>
              <a:rPr lang="de-DE" dirty="0" smtClean="0"/>
            </a:br>
            <a:endParaRPr lang="de-DE" dirty="0" smtClean="0"/>
          </a:p>
          <a:p>
            <a:pPr marL="800100" lvl="1" indent="-342900">
              <a:buAutoNum type="arabicParenR"/>
            </a:pPr>
            <a:r>
              <a:rPr lang="de-DE" dirty="0" smtClean="0"/>
              <a:t>ZERTIFIZIERUNG, der Lernergebnisse der Bewertung der von einer Person auf nichtformalem oder informellem Weg erzielten Lernergebnisse  in der Form einer Qualifikation, … .</a:t>
            </a:r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dirty="0" smtClean="0"/>
              <a:t>Quelle: Empfehlung des Rates von 2012 zur Validierung nicht-formalen und informellen Lernens</a:t>
            </a:r>
          </a:p>
          <a:p>
            <a:pPr marL="457200" lvl="1" indent="0">
              <a:buNone/>
            </a:pPr>
            <a:endParaRPr lang="de-DE" dirty="0"/>
          </a:p>
          <a:p>
            <a:pPr marL="1371600" lvl="3" indent="0">
              <a:buNone/>
            </a:pPr>
            <a:endParaRPr lang="de-DE" dirty="0" smtClean="0"/>
          </a:p>
          <a:p>
            <a:pPr lvl="3"/>
            <a:endParaRPr lang="de-DE" dirty="0" smtClean="0"/>
          </a:p>
          <a:p>
            <a:pPr lvl="3"/>
            <a:endParaRPr lang="de-DE" dirty="0"/>
          </a:p>
          <a:p>
            <a:pPr lvl="3"/>
            <a:endParaRPr lang="de-DE" dirty="0"/>
          </a:p>
          <a:p>
            <a:pPr lvl="2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722" y="836613"/>
            <a:ext cx="7632700" cy="387798"/>
          </a:xfrm>
        </p:spPr>
        <p:txBody>
          <a:bodyPr/>
          <a:lstStyle/>
          <a:p>
            <a:r>
              <a:rPr lang="de-DE" dirty="0" smtClean="0"/>
              <a:t>Validierung - Anerkennung in vier schritten: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3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nplatzhalt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491366567"/>
              </p:ext>
            </p:extLst>
          </p:nvPr>
        </p:nvGraphicFramePr>
        <p:xfrm>
          <a:off x="755650" y="1844675"/>
          <a:ext cx="7632700" cy="36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0868">
                <a:tc>
                  <a:txBody>
                    <a:bodyPr/>
                    <a:lstStyle/>
                    <a:p>
                      <a:r>
                        <a:rPr lang="de-DE" sz="1300" b="1" i="0" cap="none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Arial" charset="0"/>
                        </a:rPr>
                        <a:t>Validierungsschritte im Rahmen der Pflegeassistenzberufe</a:t>
                      </a:r>
                      <a:endParaRPr lang="de-DE" sz="1300" b="1" i="0" cap="none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Arial" charset="0"/>
                      </a:endParaRPr>
                    </a:p>
                  </a:txBody>
                  <a:tcPr marL="144000" marR="144000" marT="144000" marB="14400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232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i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Arial" charset="0"/>
                        </a:rPr>
                        <a:t>Validierungsschritte laut EU-Ratsempfehlung zur Validierung von 2012</a:t>
                      </a:r>
                    </a:p>
                  </a:txBody>
                  <a:tcPr marL="144000" marR="144000" marT="144000" marB="14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23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3497">
                <a:tc>
                  <a:txBody>
                    <a:bodyPr/>
                    <a:lstStyle/>
                    <a:p>
                      <a:pPr marL="0" indent="0"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</a:pPr>
                      <a:r>
                        <a:rPr lang="de-DE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1. „Information und Beratung“</a:t>
                      </a:r>
                    </a:p>
                    <a:p>
                      <a:pPr marL="342900" indent="-342900">
                        <a:buClr>
                          <a:srgbClr val="D8232A"/>
                        </a:buClr>
                        <a:buSzPct val="150000"/>
                        <a:buFont typeface="Wingdings" charset="2"/>
                        <a:buAutoNum type="arabicPeriod"/>
                      </a:pPr>
                      <a:endParaRPr lang="de-DE" sz="16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indent="0"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</a:pPr>
                      <a:r>
                        <a:rPr lang="de-DE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2. „Identifizierung der Kompetenzen“</a:t>
                      </a:r>
                      <a:br>
                        <a:rPr lang="de-DE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</a:br>
                      <a:endParaRPr lang="de-DE" sz="16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indent="0"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</a:pPr>
                      <a:r>
                        <a:rPr lang="de-DE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3. „Dokumentation der Kompetenzen“</a:t>
                      </a:r>
                      <a:br>
                        <a:rPr lang="de-DE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</a:br>
                      <a:endParaRPr lang="de-DE" sz="16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indent="0"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</a:pPr>
                      <a:r>
                        <a:rPr lang="de-DE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4. „Bewertung der Kompetenzen“</a:t>
                      </a:r>
                      <a:br>
                        <a:rPr lang="de-DE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</a:br>
                      <a:endParaRPr lang="de-DE" sz="16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indent="0"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</a:pPr>
                      <a:r>
                        <a:rPr lang="de-DE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5. „Anrechnung der Ergebnisse der Bewertung“ … auf die Ausbildung</a:t>
                      </a:r>
                    </a:p>
                    <a:p>
                      <a:pPr marL="0" indent="0"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</a:pPr>
                      <a:endParaRPr lang="de-DE" sz="13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</a:txBody>
                  <a:tcPr marL="144000" marR="144000" marT="144000" marB="14400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  <a:tabLst/>
                        <a:defRPr/>
                      </a:pPr>
                      <a:endParaRPr lang="de-DE" sz="16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Char char="§"/>
                        <a:tabLst/>
                        <a:defRPr/>
                      </a:pPr>
                      <a:endParaRPr lang="de-DE" sz="16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1. Identifizierung der Lernergebnisse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  <a:tabLst/>
                        <a:defRPr/>
                      </a:pPr>
                      <a:endParaRPr lang="de-DE" sz="16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2. Dokumentation der Lernergebnisse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  <a:tabLst/>
                        <a:defRPr/>
                      </a:pPr>
                      <a:endParaRPr lang="de-DE" sz="16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3. Bewertung der Lernergebnisse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  <a:tabLst/>
                        <a:defRPr/>
                      </a:pPr>
                      <a:endParaRPr lang="de-DE" sz="16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232A"/>
                        </a:buClr>
                        <a:buSzPct val="15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4. Zertifizierung der Lernergebnisse</a:t>
                      </a:r>
                    </a:p>
                  </a:txBody>
                  <a:tcPr marL="144000" marR="144000" marT="144000" marB="14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Pflegeassistenzberufe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subTitle" idx="1"/>
          </p:nvPr>
        </p:nvSpPr>
        <p:spPr>
          <a:xfrm>
            <a:off x="755650" y="1224411"/>
            <a:ext cx="7632700" cy="230832"/>
          </a:xfrm>
        </p:spPr>
        <p:txBody>
          <a:bodyPr/>
          <a:lstStyle/>
          <a:p>
            <a:r>
              <a:rPr lang="de-DE" dirty="0" smtClean="0"/>
              <a:t>Aus § 13. (2) der Pflegeassistenzberufe – ausbildungs-verordnung; 31. Oktober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03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755650" y="2060848"/>
            <a:ext cx="7632772" cy="396054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 „Du kannst was“ in vier Bundesländern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„Qualifikation Ingenieur“ laut Ingenieursgesetz 2017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Neue BHS-Qualifikationen analog zu </a:t>
            </a:r>
            <a:r>
              <a:rPr lang="de-DE" dirty="0" err="1" smtClean="0"/>
              <a:t>IngG</a:t>
            </a:r>
            <a:r>
              <a:rPr lang="de-DE" dirty="0" smtClean="0"/>
              <a:t> 2017 (ab ??)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Pflegeassistenzberufe lt. </a:t>
            </a:r>
            <a:r>
              <a:rPr lang="de-DE" dirty="0" err="1" smtClean="0"/>
              <a:t>AusbildungsVO</a:t>
            </a:r>
            <a:r>
              <a:rPr lang="de-DE" dirty="0" smtClean="0"/>
              <a:t> vom 31.10.2016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Anerkennungs- und Bewertungsgesetz; </a:t>
            </a:r>
            <a:r>
              <a:rPr lang="de-DE" dirty="0" err="1" smtClean="0"/>
              <a:t>AuBG</a:t>
            </a:r>
            <a:r>
              <a:rPr lang="de-DE" dirty="0" smtClean="0"/>
              <a:t> 2016</a:t>
            </a:r>
          </a:p>
          <a:p>
            <a:pPr>
              <a:lnSpc>
                <a:spcPct val="150000"/>
              </a:lnSpc>
            </a:pPr>
            <a:r>
              <a:rPr lang="de-DE" dirty="0" err="1"/>
              <a:t>w</a:t>
            </a:r>
            <a:r>
              <a:rPr lang="de-DE" dirty="0" err="1" smtClean="0"/>
              <a:t>ba</a:t>
            </a:r>
            <a:r>
              <a:rPr lang="de-DE" dirty="0" smtClean="0"/>
              <a:t> - Weiterbildungsakademie</a:t>
            </a:r>
          </a:p>
          <a:p>
            <a:pPr lvl="3"/>
            <a:endParaRPr lang="de-DE" dirty="0" smtClean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552" y="836613"/>
            <a:ext cx="7992888" cy="775597"/>
          </a:xfrm>
        </p:spPr>
        <p:txBody>
          <a:bodyPr/>
          <a:lstStyle/>
          <a:p>
            <a:r>
              <a:rPr lang="de-DE" dirty="0" smtClean="0"/>
              <a:t>Beispiele Von Verfahren zur Anerkennung von Kompetenzen in </a:t>
            </a:r>
            <a:r>
              <a:rPr lang="de-DE" dirty="0" err="1" smtClean="0"/>
              <a:t>österreich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3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692697"/>
            <a:ext cx="7632700" cy="936104"/>
          </a:xfrm>
        </p:spPr>
        <p:txBody>
          <a:bodyPr/>
          <a:lstStyle/>
          <a:p>
            <a:r>
              <a:rPr lang="de-AT" dirty="0"/>
              <a:t>Qualifikation „Ingenieur / in“ im NQR</a:t>
            </a:r>
            <a:br>
              <a:rPr lang="de-AT" dirty="0"/>
            </a:br>
            <a:r>
              <a:rPr lang="de-AT" dirty="0" err="1"/>
              <a:t>NQR</a:t>
            </a:r>
            <a:r>
              <a:rPr lang="de-AT" dirty="0"/>
              <a:t> </a:t>
            </a:r>
            <a:r>
              <a:rPr lang="de-AT" dirty="0" smtClean="0"/>
              <a:t>- Nationaler qualifikationsrahmen</a:t>
            </a:r>
            <a:br>
              <a:rPr lang="de-AT" dirty="0" smtClean="0"/>
            </a:b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335247"/>
              </p:ext>
            </p:extLst>
          </p:nvPr>
        </p:nvGraphicFramePr>
        <p:xfrm>
          <a:off x="899592" y="1870284"/>
          <a:ext cx="6858000" cy="4246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98334">
                <a:tc gridSpan="2">
                  <a:txBody>
                    <a:bodyPr/>
                    <a:lstStyle/>
                    <a:p>
                      <a:pPr algn="ctr"/>
                      <a:r>
                        <a:rPr lang="de-AT" sz="2000" dirty="0" smtClean="0"/>
                        <a:t>Struktur des NQR- </a:t>
                      </a:r>
                    </a:p>
                    <a:p>
                      <a:pPr algn="ctr"/>
                      <a:r>
                        <a:rPr lang="de-AT" sz="2000" dirty="0" smtClean="0"/>
                        <a:t>Nationaler</a:t>
                      </a:r>
                      <a:r>
                        <a:rPr lang="de-AT" sz="2000" baseline="0" dirty="0" smtClean="0"/>
                        <a:t> Qualifikationsrahmen für Österreich</a:t>
                      </a:r>
                      <a:endParaRPr lang="de-AT" sz="2000" dirty="0" smtClean="0"/>
                    </a:p>
                    <a:p>
                      <a:pPr algn="ctr"/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918">
                <a:tc>
                  <a:txBody>
                    <a:bodyPr/>
                    <a:lstStyle/>
                    <a:p>
                      <a:pPr algn="ctr"/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NQR-Niveau 8</a:t>
                      </a:r>
                      <a:endParaRPr lang="de-A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PHD Doktorat</a:t>
                      </a:r>
                      <a:endParaRPr lang="de-AT" sz="18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918">
                <a:tc>
                  <a:txBody>
                    <a:bodyPr/>
                    <a:lstStyle/>
                    <a:p>
                      <a:pPr algn="ctr"/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NQR-Niveau 7</a:t>
                      </a:r>
                      <a:endParaRPr lang="de-A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Master</a:t>
                      </a:r>
                      <a:endParaRPr lang="de-AT" sz="18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918">
                <a:tc>
                  <a:txBody>
                    <a:bodyPr/>
                    <a:lstStyle/>
                    <a:p>
                      <a:pPr algn="ctr"/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NQR-Niveau 6</a:t>
                      </a:r>
                      <a:r>
                        <a:rPr lang="de-A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(„Ing NEU“)</a:t>
                      </a:r>
                      <a:endParaRPr lang="de-AT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Bachelor</a:t>
                      </a:r>
                      <a:endParaRPr lang="de-AT" sz="18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3918">
                <a:tc gridSpan="2">
                  <a:txBody>
                    <a:bodyPr/>
                    <a:lstStyle/>
                    <a:p>
                      <a:pPr algn="ctr"/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NQR-Niveau 5 – </a:t>
                      </a:r>
                      <a:r>
                        <a:rPr lang="de-A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(HTL Abschluss)</a:t>
                      </a:r>
                      <a:endParaRPr lang="de-AT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3918">
                <a:tc gridSpan="2">
                  <a:txBody>
                    <a:bodyPr/>
                    <a:lstStyle/>
                    <a:p>
                      <a:pPr algn="ctr"/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NQR-Niveau 4</a:t>
                      </a:r>
                      <a:endParaRPr lang="de-A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3918">
                <a:tc gridSpan="2">
                  <a:txBody>
                    <a:bodyPr/>
                    <a:lstStyle/>
                    <a:p>
                      <a:pPr algn="ctr"/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NQR-Niveau 3</a:t>
                      </a:r>
                      <a:endParaRPr lang="de-A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04">
                <a:tc gridSpan="2"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NQR-Niveau 2</a:t>
                      </a:r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3918">
                <a:tc gridSpan="2"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NQR-Niveau</a:t>
                      </a:r>
                      <a:r>
                        <a:rPr lang="de-AT" baseline="0" dirty="0" smtClean="0"/>
                        <a:t> 1</a:t>
                      </a:r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11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83568" y="1700808"/>
            <a:ext cx="7632772" cy="4166575"/>
          </a:xfrm>
        </p:spPr>
        <p:txBody>
          <a:bodyPr/>
          <a:lstStyle/>
          <a:p>
            <a:r>
              <a:rPr lang="de-DE" dirty="0" smtClean="0"/>
              <a:t>Durch das neue </a:t>
            </a:r>
            <a:r>
              <a:rPr lang="de-DE" dirty="0" err="1" smtClean="0"/>
              <a:t>IngG</a:t>
            </a:r>
            <a:r>
              <a:rPr lang="de-DE" dirty="0" smtClean="0"/>
              <a:t> wird aus </a:t>
            </a:r>
            <a:r>
              <a:rPr lang="de-DE" smtClean="0"/>
              <a:t>dem Standestitel eine </a:t>
            </a:r>
            <a:r>
              <a:rPr lang="de-DE" dirty="0" smtClean="0"/>
              <a:t>Qualifikation, die eine NQR-Stufe über dem HTL-Abschluss liegt.</a:t>
            </a:r>
          </a:p>
          <a:p>
            <a:r>
              <a:rPr lang="de-AT" dirty="0" smtClean="0"/>
              <a:t>„Das Ingenieurgesetz normiert …. ein System der </a:t>
            </a:r>
            <a:r>
              <a:rPr lang="de-AT" sz="2000" dirty="0" smtClean="0"/>
              <a:t>Validierung informellen Lernens </a:t>
            </a:r>
            <a:r>
              <a:rPr lang="de-AT" dirty="0" smtClean="0"/>
              <a:t>in der (beruflichen und außerberuflichen) fachbezogenen und gehobenen Praxis</a:t>
            </a:r>
            <a:r>
              <a:rPr lang="de-AT" b="0" dirty="0" smtClean="0"/>
              <a:t>.“ (Erläuterungen zum </a:t>
            </a:r>
            <a:r>
              <a:rPr lang="de-AT" b="0" dirty="0" err="1" smtClean="0"/>
              <a:t>IngG</a:t>
            </a:r>
            <a:r>
              <a:rPr lang="de-AT" b="0" dirty="0" smtClean="0"/>
              <a:t> 2017)</a:t>
            </a:r>
            <a:br>
              <a:rPr lang="de-AT" b="0" dirty="0" smtClean="0"/>
            </a:br>
            <a:endParaRPr lang="de-AT" b="0" dirty="0" smtClean="0"/>
          </a:p>
          <a:p>
            <a:r>
              <a:rPr lang="de-AT" dirty="0" smtClean="0"/>
              <a:t>Formale Voraussetzungen</a:t>
            </a:r>
          </a:p>
          <a:p>
            <a:pPr lvl="1"/>
            <a:r>
              <a:rPr lang="de-DE" dirty="0" smtClean="0"/>
              <a:t>ZURORDNUNG DER QUALIFIKATION auf Stufe 6 des Nationalen Qualifikationsrahmens</a:t>
            </a:r>
          </a:p>
          <a:p>
            <a:pPr lvl="1"/>
            <a:r>
              <a:rPr lang="de-DE" dirty="0" smtClean="0"/>
              <a:t>HTL – Abschluss</a:t>
            </a:r>
          </a:p>
          <a:p>
            <a:pPr lvl="1"/>
            <a:r>
              <a:rPr lang="de-DE" dirty="0" smtClean="0"/>
              <a:t>3 Jahre einschlägige Praxis</a:t>
            </a:r>
          </a:p>
          <a:p>
            <a:endParaRPr lang="de-DE" dirty="0" smtClean="0"/>
          </a:p>
          <a:p>
            <a:r>
              <a:rPr lang="de-DE" dirty="0" smtClean="0"/>
              <a:t>Verfahrensablauf</a:t>
            </a:r>
          </a:p>
          <a:p>
            <a:pPr lvl="1"/>
            <a:r>
              <a:rPr lang="de-DE" dirty="0" smtClean="0"/>
              <a:t>Einreichung der Praxisbestätigung mit Tätigkeitsbeschreibung</a:t>
            </a:r>
          </a:p>
          <a:p>
            <a:pPr lvl="1"/>
            <a:r>
              <a:rPr lang="de-DE" dirty="0" smtClean="0"/>
              <a:t>Antrag und Gebühr von 370,00 Euro</a:t>
            </a:r>
          </a:p>
          <a:p>
            <a:pPr lvl="1"/>
            <a:r>
              <a:rPr lang="de-DE" dirty="0" smtClean="0"/>
              <a:t>Fachgespräch mit zwei </a:t>
            </a:r>
            <a:r>
              <a:rPr lang="de-DE" dirty="0" err="1" smtClean="0"/>
              <a:t>ExpertInnen</a:t>
            </a:r>
            <a:r>
              <a:rPr lang="de-DE" dirty="0" smtClean="0"/>
              <a:t> von 45 Minuten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1371600" lvl="3" indent="0">
              <a:buNone/>
            </a:pPr>
            <a:endParaRPr lang="de-DE" dirty="0" smtClean="0"/>
          </a:p>
          <a:p>
            <a:pPr lvl="3"/>
            <a:endParaRPr lang="de-DE" dirty="0" smtClean="0"/>
          </a:p>
          <a:p>
            <a:pPr lvl="3"/>
            <a:endParaRPr lang="de-DE" dirty="0"/>
          </a:p>
          <a:p>
            <a:pPr lvl="3"/>
            <a:endParaRPr lang="de-DE" dirty="0"/>
          </a:p>
          <a:p>
            <a:pPr lvl="2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722" y="836613"/>
            <a:ext cx="7632700" cy="387798"/>
          </a:xfrm>
        </p:spPr>
        <p:txBody>
          <a:bodyPr/>
          <a:lstStyle/>
          <a:p>
            <a:r>
              <a:rPr lang="de-DE" dirty="0" smtClean="0"/>
              <a:t>Qualifikation „Ingenieur / in Neu“: NQR-Niveau 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90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Wien_PPTVorlage_4zu3_V09n">
  <a:themeElements>
    <a:clrScheme name="AK_Farbpalett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232A"/>
      </a:accent1>
      <a:accent2>
        <a:srgbClr val="000000"/>
      </a:accent2>
      <a:accent3>
        <a:srgbClr val="4D4D4D"/>
      </a:accent3>
      <a:accent4>
        <a:srgbClr val="6E6E69"/>
      </a:accent4>
      <a:accent5>
        <a:srgbClr val="969696"/>
      </a:accent5>
      <a:accent6>
        <a:srgbClr val="C8C8C8"/>
      </a:accent6>
      <a:hlink>
        <a:srgbClr val="5F5F5F"/>
      </a:hlink>
      <a:folHlink>
        <a:srgbClr val="919191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äsentation7" id="{00F6D9C9-43F0-364D-9C00-34139099D382}" vid="{E892AA4A-2114-7F4F-A96E-59005010A04E}"/>
    </a:ext>
  </a:extLst>
</a:theme>
</file>

<file path=ppt/theme/theme2.xml><?xml version="1.0" encoding="utf-8"?>
<a:theme xmlns:a="http://schemas.openxmlformats.org/drawingml/2006/main" name="AK_Contentfolien">
  <a:themeElements>
    <a:clrScheme name="AK_Farbpalett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232A"/>
      </a:accent1>
      <a:accent2>
        <a:srgbClr val="000000"/>
      </a:accent2>
      <a:accent3>
        <a:srgbClr val="4D4D4D"/>
      </a:accent3>
      <a:accent4>
        <a:srgbClr val="6E6E69"/>
      </a:accent4>
      <a:accent5>
        <a:srgbClr val="969696"/>
      </a:accent5>
      <a:accent6>
        <a:srgbClr val="C8C8C8"/>
      </a:accent6>
      <a:hlink>
        <a:srgbClr val="5F5F5F"/>
      </a:hlink>
      <a:folHlink>
        <a:srgbClr val="919191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äsentation7" id="{00F6D9C9-43F0-364D-9C00-34139099D382}" vid="{C1246C0F-83D0-BA40-B6A3-C156273EF6DE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 Österreich</Template>
  <TotalTime>0</TotalTime>
  <Words>630</Words>
  <Application>Microsoft Office PowerPoint</Application>
  <PresentationFormat>Bildschirmpräsentation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AKWien_PPTVorlage_4zu3_V09n</vt:lpstr>
      <vt:lpstr>AK_Contentfolien</vt:lpstr>
      <vt:lpstr>Kompetenzanerkennung – Stand der Dinge in Österreich</vt:lpstr>
      <vt:lpstr>INHALT</vt:lpstr>
      <vt:lpstr>Worum geht es ?</vt:lpstr>
      <vt:lpstr>Nutzen für Arbeitnehmer / INNen</vt:lpstr>
      <vt:lpstr>Validierung - Anerkennung in vier schritten:</vt:lpstr>
      <vt:lpstr>Beispiel Pflegeassistenzberufe</vt:lpstr>
      <vt:lpstr>Beispiele Von Verfahren zur Anerkennung von Kompetenzen in österreich</vt:lpstr>
      <vt:lpstr>Qualifikation „Ingenieur / in“ im NQR NQR - Nationaler qualifikationsrahmen </vt:lpstr>
      <vt:lpstr>Qualifikation „Ingenieur / in Neu“: NQR-Niveau 6</vt:lpstr>
      <vt:lpstr>Die in österreich aktuellen Verfahren haben folgendes gemeinsam:</vt:lpstr>
      <vt:lpstr>österreichische Validierungsstrategie als Gesamtkoordinierender Ansatz bis 2018</vt:lpstr>
      <vt:lpstr>Themen der Validierungsstrategie</vt:lpstr>
      <vt:lpstr>Forderungen und Initiativen der AK</vt:lpstr>
      <vt:lpstr>PowerPoint-Präsentation</vt:lpstr>
    </vt:vector>
  </TitlesOfParts>
  <Company>it der ak-wien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HORAK Bernhard</dc:creator>
  <cp:lastModifiedBy>PraktikantIn_ME</cp:lastModifiedBy>
  <cp:revision>22</cp:revision>
  <cp:lastPrinted>2017-05-08T09:17:04Z</cp:lastPrinted>
  <dcterms:created xsi:type="dcterms:W3CDTF">2017-05-04T09:02:37Z</dcterms:created>
  <dcterms:modified xsi:type="dcterms:W3CDTF">2018-08-01T07:44:25Z</dcterms:modified>
</cp:coreProperties>
</file>